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3" r:id="rId1"/>
  </p:sldMasterIdLst>
  <p:notesMasterIdLst>
    <p:notesMasterId r:id="rId14"/>
  </p:notesMasterIdLst>
  <p:sldIdLst>
    <p:sldId id="256" r:id="rId2"/>
    <p:sldId id="257" r:id="rId3"/>
    <p:sldId id="268" r:id="rId4"/>
    <p:sldId id="271" r:id="rId5"/>
    <p:sldId id="259" r:id="rId6"/>
    <p:sldId id="260" r:id="rId7"/>
    <p:sldId id="267" r:id="rId8"/>
    <p:sldId id="262" r:id="rId9"/>
    <p:sldId id="266" r:id="rId10"/>
    <p:sldId id="273" r:id="rId11"/>
    <p:sldId id="272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C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933" autoAdjust="0"/>
  </p:normalViewPr>
  <p:slideViewPr>
    <p:cSldViewPr snapToGrid="0">
      <p:cViewPr varScale="1">
        <p:scale>
          <a:sx n="62" d="100"/>
          <a:sy n="62" d="100"/>
        </p:scale>
        <p:origin x="8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98DC16-E95A-446A-B3A7-A0D11A9D7489}" type="doc">
      <dgm:prSet loTypeId="urn:microsoft.com/office/officeart/2005/8/layout/process1" loCatId="process" qsTypeId="urn:microsoft.com/office/officeart/2005/8/quickstyle/3d2" qsCatId="3D" csTypeId="urn:microsoft.com/office/officeart/2005/8/colors/colorful5" csCatId="colorful" phldr="1"/>
      <dgm:spPr/>
    </dgm:pt>
    <dgm:pt modelId="{88111899-0378-4944-BB19-055F0F2DA341}">
      <dgm:prSet phldrT="[Text]"/>
      <dgm:spPr>
        <a:solidFill>
          <a:srgbClr val="C00000"/>
        </a:solidFill>
      </dgm:spPr>
      <dgm:t>
        <a:bodyPr/>
        <a:lstStyle/>
        <a:p>
          <a:r>
            <a:rPr lang="en-US" b="1" dirty="0" smtClean="0"/>
            <a:t>Webscrape &amp; Clean Data</a:t>
          </a:r>
          <a:endParaRPr lang="en-US" b="1" dirty="0"/>
        </a:p>
      </dgm:t>
    </dgm:pt>
    <dgm:pt modelId="{C144F9D0-33EC-489A-8658-70002D94D711}" type="parTrans" cxnId="{A6749DA0-D357-4B8F-916D-602919CC73A4}">
      <dgm:prSet/>
      <dgm:spPr/>
      <dgm:t>
        <a:bodyPr/>
        <a:lstStyle/>
        <a:p>
          <a:endParaRPr lang="en-US"/>
        </a:p>
      </dgm:t>
    </dgm:pt>
    <dgm:pt modelId="{B15FB4A9-953E-4461-A97C-234FBBFDD460}" type="sibTrans" cxnId="{A6749DA0-D357-4B8F-916D-602919CC73A4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E2AAA7B2-C4B0-4E4D-82B4-15CB75DF3ADF}">
      <dgm:prSet phldrT="[Text]"/>
      <dgm:spPr>
        <a:solidFill>
          <a:srgbClr val="FFC000"/>
        </a:solidFill>
      </dgm:spPr>
      <dgm:t>
        <a:bodyPr/>
        <a:lstStyle/>
        <a:p>
          <a:r>
            <a:rPr lang="en-US" b="1" dirty="0" smtClean="0">
              <a:solidFill>
                <a:schemeClr val="bg2"/>
              </a:solidFill>
            </a:rPr>
            <a:t>Feature Engineering &amp; Selection</a:t>
          </a:r>
          <a:endParaRPr lang="en-US" b="1" dirty="0">
            <a:solidFill>
              <a:schemeClr val="bg2"/>
            </a:solidFill>
          </a:endParaRPr>
        </a:p>
      </dgm:t>
    </dgm:pt>
    <dgm:pt modelId="{506EE9D9-33CE-44A6-83EF-D54CF2B7B91D}" type="parTrans" cxnId="{7BE6B759-5A02-49BF-A5FF-6D40CAC31B50}">
      <dgm:prSet/>
      <dgm:spPr/>
      <dgm:t>
        <a:bodyPr/>
        <a:lstStyle/>
        <a:p>
          <a:endParaRPr lang="en-US"/>
        </a:p>
      </dgm:t>
    </dgm:pt>
    <dgm:pt modelId="{80301971-8861-47E0-8464-D8262E882D08}" type="sibTrans" cxnId="{7BE6B759-5A02-49BF-A5FF-6D40CAC31B50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A448824F-6D69-4BF4-BF2B-2CCCECD3807E}">
      <dgm:prSet phldrT="[Text]"/>
      <dgm:spPr>
        <a:solidFill>
          <a:srgbClr val="FFFF00"/>
        </a:solidFill>
      </dgm:spPr>
      <dgm:t>
        <a:bodyPr/>
        <a:lstStyle/>
        <a:p>
          <a:r>
            <a:rPr lang="en-US" b="1" dirty="0" smtClean="0">
              <a:solidFill>
                <a:schemeClr val="bg2"/>
              </a:solidFill>
            </a:rPr>
            <a:t>Train &amp; Evaluate Model (Model Selection)</a:t>
          </a:r>
          <a:endParaRPr lang="en-US" b="1" dirty="0">
            <a:solidFill>
              <a:schemeClr val="bg2"/>
            </a:solidFill>
          </a:endParaRPr>
        </a:p>
      </dgm:t>
    </dgm:pt>
    <dgm:pt modelId="{46AB9625-72F1-4B97-8449-FC88A4C53155}" type="parTrans" cxnId="{E38C7023-2E4E-46A1-BA85-FBC7610769A0}">
      <dgm:prSet/>
      <dgm:spPr/>
      <dgm:t>
        <a:bodyPr/>
        <a:lstStyle/>
        <a:p>
          <a:endParaRPr lang="en-US"/>
        </a:p>
      </dgm:t>
    </dgm:pt>
    <dgm:pt modelId="{2496FF54-37B6-4EDF-96EE-DDFAF0C42479}" type="sibTrans" cxnId="{E38C7023-2E4E-46A1-BA85-FBC7610769A0}">
      <dgm:prSet/>
      <dgm:spPr/>
      <dgm:t>
        <a:bodyPr/>
        <a:lstStyle/>
        <a:p>
          <a:endParaRPr lang="en-US"/>
        </a:p>
      </dgm:t>
    </dgm:pt>
    <dgm:pt modelId="{9B21958E-9099-4150-8E83-863BC7DAC929}" type="pres">
      <dgm:prSet presAssocID="{FD98DC16-E95A-446A-B3A7-A0D11A9D7489}" presName="Name0" presStyleCnt="0">
        <dgm:presLayoutVars>
          <dgm:dir/>
          <dgm:resizeHandles val="exact"/>
        </dgm:presLayoutVars>
      </dgm:prSet>
      <dgm:spPr/>
    </dgm:pt>
    <dgm:pt modelId="{A9061173-2FAB-4A60-BEC0-AF4FB0721F47}" type="pres">
      <dgm:prSet presAssocID="{88111899-0378-4944-BB19-055F0F2DA34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891D90-38A0-4442-B577-B3CD48C1476B}" type="pres">
      <dgm:prSet presAssocID="{B15FB4A9-953E-4461-A97C-234FBBFDD460}" presName="sibTrans" presStyleLbl="sibTrans2D1" presStyleIdx="0" presStyleCnt="2"/>
      <dgm:spPr/>
      <dgm:t>
        <a:bodyPr/>
        <a:lstStyle/>
        <a:p>
          <a:endParaRPr lang="en-US"/>
        </a:p>
      </dgm:t>
    </dgm:pt>
    <dgm:pt modelId="{7C65FF64-6F22-412D-B56B-2C795047253E}" type="pres">
      <dgm:prSet presAssocID="{B15FB4A9-953E-4461-A97C-234FBBFDD460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B80E75A4-2D32-4342-A255-93C78FA9ED49}" type="pres">
      <dgm:prSet presAssocID="{E2AAA7B2-C4B0-4E4D-82B4-15CB75DF3AD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ADC46-F74A-42BD-97CF-821925964F4F}" type="pres">
      <dgm:prSet presAssocID="{80301971-8861-47E0-8464-D8262E882D0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506B4566-9123-4A5A-96C2-3EF9A472FB1C}" type="pres">
      <dgm:prSet presAssocID="{80301971-8861-47E0-8464-D8262E882D0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2A973FA4-CF36-4332-9447-49976B8341D9}" type="pres">
      <dgm:prSet presAssocID="{A448824F-6D69-4BF4-BF2B-2CCCECD3807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E6B759-5A02-49BF-A5FF-6D40CAC31B50}" srcId="{FD98DC16-E95A-446A-B3A7-A0D11A9D7489}" destId="{E2AAA7B2-C4B0-4E4D-82B4-15CB75DF3ADF}" srcOrd="1" destOrd="0" parTransId="{506EE9D9-33CE-44A6-83EF-D54CF2B7B91D}" sibTransId="{80301971-8861-47E0-8464-D8262E882D08}"/>
    <dgm:cxn modelId="{AAD30188-B62F-4EE7-B8B1-815F18B72D55}" type="presOf" srcId="{B15FB4A9-953E-4461-A97C-234FBBFDD460}" destId="{7C891D90-38A0-4442-B577-B3CD48C1476B}" srcOrd="0" destOrd="0" presId="urn:microsoft.com/office/officeart/2005/8/layout/process1"/>
    <dgm:cxn modelId="{6969DA84-FA26-488D-8F05-6F6A075890D8}" type="presOf" srcId="{80301971-8861-47E0-8464-D8262E882D08}" destId="{506B4566-9123-4A5A-96C2-3EF9A472FB1C}" srcOrd="1" destOrd="0" presId="urn:microsoft.com/office/officeart/2005/8/layout/process1"/>
    <dgm:cxn modelId="{1533CF81-30DA-4ECD-BFE5-54D4D7290565}" type="presOf" srcId="{B15FB4A9-953E-4461-A97C-234FBBFDD460}" destId="{7C65FF64-6F22-412D-B56B-2C795047253E}" srcOrd="1" destOrd="0" presId="urn:microsoft.com/office/officeart/2005/8/layout/process1"/>
    <dgm:cxn modelId="{E4582BED-83E0-428D-879B-41B1C96D9C9D}" type="presOf" srcId="{E2AAA7B2-C4B0-4E4D-82B4-15CB75DF3ADF}" destId="{B80E75A4-2D32-4342-A255-93C78FA9ED49}" srcOrd="0" destOrd="0" presId="urn:microsoft.com/office/officeart/2005/8/layout/process1"/>
    <dgm:cxn modelId="{A6749DA0-D357-4B8F-916D-602919CC73A4}" srcId="{FD98DC16-E95A-446A-B3A7-A0D11A9D7489}" destId="{88111899-0378-4944-BB19-055F0F2DA341}" srcOrd="0" destOrd="0" parTransId="{C144F9D0-33EC-489A-8658-70002D94D711}" sibTransId="{B15FB4A9-953E-4461-A97C-234FBBFDD460}"/>
    <dgm:cxn modelId="{E38C7023-2E4E-46A1-BA85-FBC7610769A0}" srcId="{FD98DC16-E95A-446A-B3A7-A0D11A9D7489}" destId="{A448824F-6D69-4BF4-BF2B-2CCCECD3807E}" srcOrd="2" destOrd="0" parTransId="{46AB9625-72F1-4B97-8449-FC88A4C53155}" sibTransId="{2496FF54-37B6-4EDF-96EE-DDFAF0C42479}"/>
    <dgm:cxn modelId="{4AEB65D8-F661-403E-A305-CD4B9B91DF5F}" type="presOf" srcId="{A448824F-6D69-4BF4-BF2B-2CCCECD3807E}" destId="{2A973FA4-CF36-4332-9447-49976B8341D9}" srcOrd="0" destOrd="0" presId="urn:microsoft.com/office/officeart/2005/8/layout/process1"/>
    <dgm:cxn modelId="{14E090E7-0E9A-4287-B03E-7C1CDF6ED818}" type="presOf" srcId="{FD98DC16-E95A-446A-B3A7-A0D11A9D7489}" destId="{9B21958E-9099-4150-8E83-863BC7DAC929}" srcOrd="0" destOrd="0" presId="urn:microsoft.com/office/officeart/2005/8/layout/process1"/>
    <dgm:cxn modelId="{F3F57BD8-E8C7-4A41-86FB-FFC4E20107FC}" type="presOf" srcId="{88111899-0378-4944-BB19-055F0F2DA341}" destId="{A9061173-2FAB-4A60-BEC0-AF4FB0721F47}" srcOrd="0" destOrd="0" presId="urn:microsoft.com/office/officeart/2005/8/layout/process1"/>
    <dgm:cxn modelId="{2D6996C3-76A4-4382-ABF9-015CAC259635}" type="presOf" srcId="{80301971-8861-47E0-8464-D8262E882D08}" destId="{915ADC46-F74A-42BD-97CF-821925964F4F}" srcOrd="0" destOrd="0" presId="urn:microsoft.com/office/officeart/2005/8/layout/process1"/>
    <dgm:cxn modelId="{5FF6FD95-DA3A-4150-98C5-6960BF7E7B48}" type="presParOf" srcId="{9B21958E-9099-4150-8E83-863BC7DAC929}" destId="{A9061173-2FAB-4A60-BEC0-AF4FB0721F47}" srcOrd="0" destOrd="0" presId="urn:microsoft.com/office/officeart/2005/8/layout/process1"/>
    <dgm:cxn modelId="{BF35429A-A6DD-4DEB-96AF-C15C068612F1}" type="presParOf" srcId="{9B21958E-9099-4150-8E83-863BC7DAC929}" destId="{7C891D90-38A0-4442-B577-B3CD48C1476B}" srcOrd="1" destOrd="0" presId="urn:microsoft.com/office/officeart/2005/8/layout/process1"/>
    <dgm:cxn modelId="{9F0B6BED-1F44-476B-9919-25EA261F2DFC}" type="presParOf" srcId="{7C891D90-38A0-4442-B577-B3CD48C1476B}" destId="{7C65FF64-6F22-412D-B56B-2C795047253E}" srcOrd="0" destOrd="0" presId="urn:microsoft.com/office/officeart/2005/8/layout/process1"/>
    <dgm:cxn modelId="{BA02E50B-979E-4D7C-9F72-16644911B1FF}" type="presParOf" srcId="{9B21958E-9099-4150-8E83-863BC7DAC929}" destId="{B80E75A4-2D32-4342-A255-93C78FA9ED49}" srcOrd="2" destOrd="0" presId="urn:microsoft.com/office/officeart/2005/8/layout/process1"/>
    <dgm:cxn modelId="{71EA32BA-199B-45D3-8EE3-C3FB2EFBC206}" type="presParOf" srcId="{9B21958E-9099-4150-8E83-863BC7DAC929}" destId="{915ADC46-F74A-42BD-97CF-821925964F4F}" srcOrd="3" destOrd="0" presId="urn:microsoft.com/office/officeart/2005/8/layout/process1"/>
    <dgm:cxn modelId="{4921DDF0-D91D-4266-ADF2-CCC4B05A555A}" type="presParOf" srcId="{915ADC46-F74A-42BD-97CF-821925964F4F}" destId="{506B4566-9123-4A5A-96C2-3EF9A472FB1C}" srcOrd="0" destOrd="0" presId="urn:microsoft.com/office/officeart/2005/8/layout/process1"/>
    <dgm:cxn modelId="{D7296513-D3C1-4268-BD2F-C74E9554B253}" type="presParOf" srcId="{9B21958E-9099-4150-8E83-863BC7DAC929}" destId="{2A973FA4-CF36-4332-9447-49976B8341D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61173-2FAB-4A60-BEC0-AF4FB0721F47}">
      <dsp:nvSpPr>
        <dsp:cNvPr id="0" name=""/>
        <dsp:cNvSpPr/>
      </dsp:nvSpPr>
      <dsp:spPr>
        <a:xfrm>
          <a:off x="10121" y="1483632"/>
          <a:ext cx="3025076" cy="1815046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/>
            <a:t>Webscrape &amp; Clean Data</a:t>
          </a:r>
          <a:endParaRPr lang="en-US" sz="3000" b="1" kern="1200" dirty="0"/>
        </a:p>
      </dsp:txBody>
      <dsp:txXfrm>
        <a:off x="63282" y="1536793"/>
        <a:ext cx="2918754" cy="1708724"/>
      </dsp:txXfrm>
    </dsp:sp>
    <dsp:sp modelId="{7C891D90-38A0-4442-B577-B3CD48C1476B}">
      <dsp:nvSpPr>
        <dsp:cNvPr id="0" name=""/>
        <dsp:cNvSpPr/>
      </dsp:nvSpPr>
      <dsp:spPr>
        <a:xfrm>
          <a:off x="3337705" y="2016046"/>
          <a:ext cx="641316" cy="75021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3337705" y="2166090"/>
        <a:ext cx="448921" cy="450131"/>
      </dsp:txXfrm>
    </dsp:sp>
    <dsp:sp modelId="{B80E75A4-2D32-4342-A255-93C78FA9ED49}">
      <dsp:nvSpPr>
        <dsp:cNvPr id="0" name=""/>
        <dsp:cNvSpPr/>
      </dsp:nvSpPr>
      <dsp:spPr>
        <a:xfrm>
          <a:off x="4245228" y="1483632"/>
          <a:ext cx="3025076" cy="1815046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solidFill>
                <a:schemeClr val="bg2"/>
              </a:solidFill>
            </a:rPr>
            <a:t>Feature Engineering &amp; Selection</a:t>
          </a:r>
          <a:endParaRPr lang="en-US" sz="3000" b="1" kern="1200" dirty="0">
            <a:solidFill>
              <a:schemeClr val="bg2"/>
            </a:solidFill>
          </a:endParaRPr>
        </a:p>
      </dsp:txBody>
      <dsp:txXfrm>
        <a:off x="4298389" y="1536793"/>
        <a:ext cx="2918754" cy="1708724"/>
      </dsp:txXfrm>
    </dsp:sp>
    <dsp:sp modelId="{915ADC46-F74A-42BD-97CF-821925964F4F}">
      <dsp:nvSpPr>
        <dsp:cNvPr id="0" name=""/>
        <dsp:cNvSpPr/>
      </dsp:nvSpPr>
      <dsp:spPr>
        <a:xfrm>
          <a:off x="7572813" y="2016046"/>
          <a:ext cx="641316" cy="75021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7572813" y="2166090"/>
        <a:ext cx="448921" cy="450131"/>
      </dsp:txXfrm>
    </dsp:sp>
    <dsp:sp modelId="{2A973FA4-CF36-4332-9447-49976B8341D9}">
      <dsp:nvSpPr>
        <dsp:cNvPr id="0" name=""/>
        <dsp:cNvSpPr/>
      </dsp:nvSpPr>
      <dsp:spPr>
        <a:xfrm>
          <a:off x="8480336" y="1483632"/>
          <a:ext cx="3025076" cy="1815046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solidFill>
                <a:schemeClr val="bg2"/>
              </a:solidFill>
            </a:rPr>
            <a:t>Train &amp; Evaluate Model (Model Selection)</a:t>
          </a:r>
          <a:endParaRPr lang="en-US" sz="3000" b="1" kern="1200" dirty="0">
            <a:solidFill>
              <a:schemeClr val="bg2"/>
            </a:solidFill>
          </a:endParaRPr>
        </a:p>
      </dsp:txBody>
      <dsp:txXfrm>
        <a:off x="8533497" y="1536793"/>
        <a:ext cx="2918754" cy="1708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45125-33ED-4A5E-9F8D-2A37217608DA}" type="datetimeFigureOut">
              <a:rPr lang="en-US" smtClean="0"/>
              <a:t>21-Sep-20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6E9B0-E80C-4A32-9B86-BC7A638B4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6E9B0-E80C-4A32-9B86-BC7A638B45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6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21-Sep-20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37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21-Sep-20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617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21-Sep-20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69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21-Sep-20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57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21-Sep-20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999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21-Sep-20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13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21-Sep-20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1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21-Sep-20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7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21-Sep-20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106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21-Sep-20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45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21-Sep-20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89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21-Sep-20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762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24" y="4960137"/>
            <a:ext cx="8037576" cy="146304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Project 2 : Prediction </a:t>
            </a:r>
            <a:r>
              <a:rPr lang="en-US" b="1" dirty="0" smtClean="0"/>
              <a:t>model on</a:t>
            </a:r>
            <a:r>
              <a:rPr lang="en-US" b="1" dirty="0" smtClean="0"/>
              <a:t> </a:t>
            </a:r>
            <a:r>
              <a:rPr lang="en-US" b="1" dirty="0" smtClean="0"/>
              <a:t>anime rating score</a:t>
            </a:r>
            <a:br>
              <a:rPr lang="en-US" b="1" dirty="0" smtClean="0"/>
            </a:br>
            <a:r>
              <a:rPr lang="en-US" sz="4000" b="1" dirty="0" smtClean="0"/>
              <a:t>Koh Si Ting</a:t>
            </a:r>
            <a:r>
              <a:rPr lang="en-US" sz="3600" b="1" dirty="0" smtClean="0"/>
              <a:t>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04" y="5425068"/>
            <a:ext cx="1562143" cy="756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247" y="5503502"/>
            <a:ext cx="1743753" cy="60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0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Conclusion 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719" y="2382989"/>
            <a:ext cx="5218887" cy="2374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Good predictors for Anime Scores:</a:t>
            </a:r>
          </a:p>
          <a:p>
            <a:pPr marL="457200" indent="-457200">
              <a:buAutoNum type="arabicPeriod"/>
            </a:pPr>
            <a:r>
              <a:rPr lang="en-US" sz="2800" dirty="0"/>
              <a:t>Animation by I.G </a:t>
            </a:r>
            <a:r>
              <a:rPr lang="en-US" sz="2800" dirty="0" smtClean="0"/>
              <a:t>Production</a:t>
            </a:r>
          </a:p>
          <a:p>
            <a:pPr marL="457200" indent="-457200">
              <a:buAutoNum type="arabicPeriod"/>
            </a:pPr>
            <a:r>
              <a:rPr lang="en-US" sz="2800" dirty="0" smtClean="0"/>
              <a:t>Added as Favorite</a:t>
            </a:r>
          </a:p>
          <a:p>
            <a:pPr marL="457200" indent="-457200">
              <a:buAutoNum type="arabicPeriod"/>
            </a:pPr>
            <a:r>
              <a:rPr lang="en-US" sz="2800" dirty="0" smtClean="0"/>
              <a:t>Storyline from Manga </a:t>
            </a:r>
          </a:p>
        </p:txBody>
      </p:sp>
      <p:pic>
        <p:nvPicPr>
          <p:cNvPr id="4" name="Picture 2" descr="Motivation, Inspiration And Best Quotes Of The Day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995" y="1714962"/>
            <a:ext cx="3710205" cy="37102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02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 smtClean="0"/>
              <a:t>Insight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8094" y="1905855"/>
            <a:ext cx="10554847" cy="4572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- Not the best prediction model for anime rating scores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- MAL scores </a:t>
            </a:r>
            <a:r>
              <a:rPr lang="en-US" dirty="0"/>
              <a:t>are </a:t>
            </a:r>
            <a:r>
              <a:rPr lang="en-US" dirty="0" smtClean="0"/>
              <a:t>calculated </a:t>
            </a:r>
            <a:r>
              <a:rPr lang="en-US" dirty="0"/>
              <a:t>from a non-linear formula </a:t>
            </a:r>
          </a:p>
          <a:p>
            <a:r>
              <a:rPr lang="en-US" dirty="0"/>
              <a:t>- To explore on utilizing a non-linear </a:t>
            </a:r>
            <a:r>
              <a:rPr lang="en-US" dirty="0" smtClean="0"/>
              <a:t>regression model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432840"/>
            <a:ext cx="10236619" cy="289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6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94186" y="5416022"/>
            <a:ext cx="5826578" cy="1149165"/>
          </a:xfrm>
          <a:prstGeom prst="roundRect">
            <a:avLst/>
          </a:prstGeom>
          <a:solidFill>
            <a:srgbClr val="00B0F0">
              <a:alpha val="76863"/>
            </a:srgbClr>
          </a:solidFill>
        </p:spPr>
        <p:txBody>
          <a:bodyPr>
            <a:noAutofit/>
          </a:bodyPr>
          <a:lstStyle/>
          <a:p>
            <a:pPr algn="ctr"/>
            <a:r>
              <a:rPr lang="en-US" sz="6600" b="1" dirty="0" smtClean="0">
                <a:solidFill>
                  <a:schemeClr val="tx1"/>
                </a:solidFill>
              </a:rPr>
              <a:t>Any questions?</a:t>
            </a:r>
            <a:endParaRPr lang="en-US" sz="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58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944" y="2148840"/>
            <a:ext cx="8302752" cy="2075688"/>
          </a:xfrm>
          <a:prstGeom prst="roundRect">
            <a:avLst/>
          </a:prstGeom>
          <a:solidFill>
            <a:schemeClr val="tx1">
              <a:alpha val="76863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Motivation to predict anime rating score 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5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Background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609" y="1940186"/>
            <a:ext cx="8411110" cy="410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879" y="1724429"/>
            <a:ext cx="6126569" cy="4917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358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- </a:t>
            </a:r>
            <a:r>
              <a:rPr lang="en-US" sz="2800" dirty="0" err="1"/>
              <a:t>Beautifulsoup</a:t>
            </a:r>
            <a:r>
              <a:rPr lang="en-US" sz="2800" dirty="0"/>
              <a:t> : Web-scraping</a:t>
            </a:r>
          </a:p>
          <a:p>
            <a:r>
              <a:rPr lang="en-US" sz="2800" dirty="0"/>
              <a:t>- Pandas : </a:t>
            </a:r>
            <a:r>
              <a:rPr lang="en-US" sz="2800" dirty="0" err="1"/>
              <a:t>Dataframes</a:t>
            </a:r>
            <a:endParaRPr lang="en-US" sz="2800" dirty="0"/>
          </a:p>
          <a:p>
            <a:r>
              <a:rPr lang="en-US" sz="2800" dirty="0"/>
              <a:t>- </a:t>
            </a:r>
            <a:r>
              <a:rPr lang="en-US" sz="2800" dirty="0" err="1"/>
              <a:t>Numpy</a:t>
            </a:r>
            <a:r>
              <a:rPr lang="en-US" sz="2800" dirty="0"/>
              <a:t> : Transforming data 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Sklearn</a:t>
            </a:r>
            <a:r>
              <a:rPr lang="en-US" sz="2800" dirty="0"/>
              <a:t> : </a:t>
            </a:r>
            <a:r>
              <a:rPr lang="en-US" sz="2800" dirty="0" smtClean="0"/>
              <a:t>Ridge/LASSO/</a:t>
            </a:r>
            <a:r>
              <a:rPr lang="en-US" sz="2800" dirty="0" err="1" smtClean="0"/>
              <a:t>ElasticNet</a:t>
            </a:r>
            <a:endParaRPr lang="en-US" sz="2800" dirty="0"/>
          </a:p>
          <a:p>
            <a:r>
              <a:rPr lang="en-US" sz="2800" dirty="0"/>
              <a:t>- </a:t>
            </a:r>
            <a:r>
              <a:rPr lang="en-US" sz="2800" dirty="0" err="1"/>
              <a:t>Statsmodels</a:t>
            </a:r>
            <a:r>
              <a:rPr lang="en-US" sz="2800" dirty="0"/>
              <a:t> : OLS for </a:t>
            </a:r>
            <a:r>
              <a:rPr lang="en-US" sz="2800" dirty="0" smtClean="0"/>
              <a:t>stats </a:t>
            </a:r>
            <a:r>
              <a:rPr lang="en-US" sz="2800" dirty="0"/>
              <a:t>summary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Matplotlib</a:t>
            </a:r>
            <a:r>
              <a:rPr lang="en-US" sz="2800" dirty="0"/>
              <a:t> &amp; </a:t>
            </a:r>
            <a:r>
              <a:rPr lang="en-US" sz="2800" dirty="0" err="1"/>
              <a:t>Seaborn</a:t>
            </a:r>
            <a:r>
              <a:rPr lang="en-US" sz="2800" dirty="0"/>
              <a:t> : Plot graphs</a:t>
            </a:r>
          </a:p>
          <a:p>
            <a:endParaRPr lang="en-US" sz="2400" dirty="0"/>
          </a:p>
        </p:txBody>
      </p:sp>
      <p:pic>
        <p:nvPicPr>
          <p:cNvPr id="4" name="Picture 12" descr="https://storage.ning.com/topology/rest/1.0/file/get/1157930838?profile=RESIZE_710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021" y="2487929"/>
            <a:ext cx="5324475" cy="1809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61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Methodology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82580"/>
              </p:ext>
            </p:extLst>
          </p:nvPr>
        </p:nvGraphicFramePr>
        <p:xfrm>
          <a:off x="280226" y="1439409"/>
          <a:ext cx="11515534" cy="4782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314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61173-2FAB-4A60-BEC0-AF4FB0721F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891D90-38A0-4442-B577-B3CD48C147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0E75A4-2D32-4342-A255-93C78FA9ED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5ADC46-F74A-42BD-97CF-821925964F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973FA4-CF36-4332-9447-49976B8341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421283" cy="1499616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Ols Regression result</a:t>
            </a:r>
            <a:endParaRPr lang="en-US" sz="6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45" y="1792520"/>
            <a:ext cx="4982270" cy="30674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03" y="5036485"/>
            <a:ext cx="4505954" cy="1428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041" y="2498251"/>
            <a:ext cx="4486901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6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Model comparison 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22" y="2084832"/>
            <a:ext cx="11600199" cy="333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3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Model performance</a:t>
            </a:r>
            <a:endParaRPr lang="en-US" sz="6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96" y="1833845"/>
            <a:ext cx="8469136" cy="46712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33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Feature importance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84" y="1859621"/>
            <a:ext cx="9946760" cy="46236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9273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566</TotalTime>
  <Words>119</Words>
  <Application>Microsoft Office PowerPoint</Application>
  <PresentationFormat>Widescreen</PresentationFormat>
  <Paragraphs>36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Tw Cen MT</vt:lpstr>
      <vt:lpstr>Tw Cen MT Condensed</vt:lpstr>
      <vt:lpstr>Wingdings 3</vt:lpstr>
      <vt:lpstr>Integral</vt:lpstr>
      <vt:lpstr>Project 2 : Prediction model on anime rating score Koh Si Ting </vt:lpstr>
      <vt:lpstr>Motivation to predict anime rating score </vt:lpstr>
      <vt:lpstr>Background</vt:lpstr>
      <vt:lpstr>Tools</vt:lpstr>
      <vt:lpstr>Methodology</vt:lpstr>
      <vt:lpstr>Ols Regression result</vt:lpstr>
      <vt:lpstr>Model comparison </vt:lpstr>
      <vt:lpstr>Model performance</vt:lpstr>
      <vt:lpstr>Feature importance</vt:lpstr>
      <vt:lpstr>Conclusion </vt:lpstr>
      <vt:lpstr>Insight</vt:lpstr>
      <vt:lpstr>Any questions?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: Prediction of anime ranking </dc:title>
  <dc:creator>Siting Koh</dc:creator>
  <cp:lastModifiedBy>Siting Koh</cp:lastModifiedBy>
  <cp:revision>46</cp:revision>
  <dcterms:created xsi:type="dcterms:W3CDTF">2020-09-12T17:25:35Z</dcterms:created>
  <dcterms:modified xsi:type="dcterms:W3CDTF">2020-09-21T08:24:32Z</dcterms:modified>
</cp:coreProperties>
</file>